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</p:sldMasterIdLst>
  <p:notesMasterIdLst>
    <p:notesMasterId r:id="rId22"/>
  </p:notesMasterIdLst>
  <p:sldIdLst>
    <p:sldId id="256" r:id="rId3"/>
    <p:sldId id="257" r:id="rId4"/>
    <p:sldId id="266" r:id="rId5"/>
    <p:sldId id="275" r:id="rId6"/>
    <p:sldId id="272" r:id="rId7"/>
    <p:sldId id="273" r:id="rId8"/>
    <p:sldId id="261" r:id="rId9"/>
    <p:sldId id="270" r:id="rId10"/>
    <p:sldId id="288" r:id="rId11"/>
    <p:sldId id="264" r:id="rId12"/>
    <p:sldId id="283" r:id="rId13"/>
    <p:sldId id="281" r:id="rId14"/>
    <p:sldId id="278" r:id="rId15"/>
    <p:sldId id="285" r:id="rId16"/>
    <p:sldId id="284" r:id="rId17"/>
    <p:sldId id="287" r:id="rId18"/>
    <p:sldId id="286" r:id="rId19"/>
    <p:sldId id="277" r:id="rId20"/>
    <p:sldId id="268" r:id="rId2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884" autoAdjust="0"/>
  </p:normalViewPr>
  <p:slideViewPr>
    <p:cSldViewPr snapToGrid="0">
      <p:cViewPr varScale="1">
        <p:scale>
          <a:sx n="98" d="100"/>
          <a:sy n="98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A22A8-7803-4C8F-ADF3-139EE1248066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A2619-F850-4A9D-9112-C3C8BEE09B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60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A2619-F850-4A9D-9112-C3C8BEE09B9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A2619-F850-4A9D-9112-C3C8BEE09B9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875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A2619-F850-4A9D-9112-C3C8BEE09B9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94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5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7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75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3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9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2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1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04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9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9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50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3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7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1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0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4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7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88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E589EA-9588-4D48-9723-EF17E139C95B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27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1395" y="1740079"/>
            <a:ext cx="9144000" cy="35638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 Willkommen </a:t>
            </a:r>
            <a:b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</a:t>
            </a:r>
            <a:b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nformationsabend </a:t>
            </a:r>
            <a:b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Eltern der </a:t>
            </a:r>
            <a:b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Schulanfänger 2024</a:t>
            </a:r>
            <a:endParaRPr lang="de-DE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56" y="4895894"/>
            <a:ext cx="1380226" cy="12731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55" y="2011758"/>
            <a:ext cx="1286631" cy="118683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1"/>
          <p:cNvPicPr>
            <a:picLocks noChangeAspect="1" noChangeArrowheads="1"/>
          </p:cNvPicPr>
          <p:nvPr/>
        </p:nvPicPr>
        <p:blipFill>
          <a:blip r:embed="rId4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08" y="398552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08007" y="624202"/>
            <a:ext cx="413606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7043" y="1729920"/>
            <a:ext cx="6625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nächsten Schritte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Verbindlicher Vorlaufkurs</a:t>
            </a:r>
            <a:endParaRPr lang="de-DE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65326" y="2478948"/>
            <a:ext cx="7849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dirty="0" smtClean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Wer noch Förderung im Erlernen der deutschen Sprache braucht, muss an einem Vorlaufkurs im Jahr vor der Einschulung teilnehmen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Die Vorlaufkurse finden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in den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K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indertagesstätten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und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in der Schule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satt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Ziel: Start möglichst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zeitnah nach Schuljahresbeginn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-   Elternbrief</a:t>
            </a:r>
          </a:p>
        </p:txBody>
      </p:sp>
    </p:spTree>
    <p:extLst>
      <p:ext uri="{BB962C8B-B14F-4D97-AF65-F5344CB8AC3E}">
        <p14:creationId xmlns:p14="http://schemas.microsoft.com/office/powerpoint/2010/main" val="10062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7043" y="1729920"/>
            <a:ext cx="66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usblick</a:t>
            </a:r>
            <a:endParaRPr lang="de-DE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751214" y="396240"/>
            <a:ext cx="883921" cy="110799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e-DE" sz="6600" dirty="0" smtClean="0">
                <a:sym typeface="Wingdings" panose="05000000000000000000" pitchFamily="2" charset="2"/>
              </a:rPr>
              <a:t></a:t>
            </a:r>
            <a:endParaRPr lang="de-DE" sz="6600" dirty="0"/>
          </a:p>
        </p:txBody>
      </p:sp>
      <p:sp>
        <p:nvSpPr>
          <p:cNvPr id="6" name="Textfeld 5"/>
          <p:cNvSpPr txBox="1"/>
          <p:nvPr/>
        </p:nvSpPr>
        <p:spPr>
          <a:xfrm>
            <a:off x="390698" y="141316"/>
            <a:ext cx="495072" cy="660861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e-DE" sz="1700" b="1" dirty="0" smtClean="0">
                <a:solidFill>
                  <a:schemeClr val="accent1">
                    <a:lumMod val="75000"/>
                  </a:schemeClr>
                </a:solidFill>
              </a:rPr>
              <a:t>EINSCHULUNGSVERFAHREN</a:t>
            </a:r>
            <a:endParaRPr lang="de-DE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214" y="0"/>
            <a:ext cx="10268803" cy="76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7043" y="1729920"/>
            <a:ext cx="66250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Schulärztliche Untersuchung </a:t>
            </a:r>
            <a:endParaRPr lang="de-DE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zwei Etappen, abhängig vom Geburtsdatum, </a:t>
            </a:r>
          </a:p>
          <a:p>
            <a:pPr lvl="1">
              <a:lnSpc>
                <a:spcPct val="150000"/>
              </a:lnSpc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ntweder noch im Herbst 23 oder im Frühjahr 24</a:t>
            </a:r>
            <a:endParaRPr lang="de-DE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0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7043" y="1729920"/>
            <a:ext cx="6625086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Probeschultag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zweistündiger Schulvormittag mit einer großen Pause</a:t>
            </a:r>
          </a:p>
          <a:p>
            <a:pPr lvl="1">
              <a:lnSpc>
                <a:spcPct val="150000"/>
              </a:lnSpc>
            </a:pPr>
            <a:endParaRPr lang="de-DE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 aus den Bereichen: 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Zuhören, Fragen beantworten, 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Zahlen- und Mengenverständnis, 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Grob- und Feinmotorik</a:t>
            </a:r>
          </a:p>
          <a:p>
            <a:pPr lvl="1">
              <a:lnSpc>
                <a:spcPct val="15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Beobachtung von Konzentration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usdauer, Sozialverhalten</a:t>
            </a:r>
          </a:p>
          <a:p>
            <a:pPr lvl="1">
              <a:lnSpc>
                <a:spcPct val="150000"/>
              </a:lnSpc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Beteiligt: Schulleitung, Beratungs- und Förderzentrum (BFZ), Lehrkräfte, Erzieherinnen</a:t>
            </a:r>
          </a:p>
          <a:p>
            <a:pPr lvl="1">
              <a:lnSpc>
                <a:spcPct val="150000"/>
              </a:lnSpc>
            </a:pPr>
            <a:endParaRPr lang="de-DE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9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7042" y="1729920"/>
            <a:ext cx="1009519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Probeschultag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dem Unterricht erfolgt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Auswertung durch das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Probeschultagsteam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Einbeziehung der Ergebnisse</a:t>
            </a:r>
          </a:p>
          <a:p>
            <a:pPr lvl="1">
              <a:lnSpc>
                <a:spcPct val="15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des Probeschultages</a:t>
            </a:r>
          </a:p>
          <a:p>
            <a:pPr lvl="1">
              <a:lnSpc>
                <a:spcPct val="15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der schulärztlichen Untersuchung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 in der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kommen wir zu einer Empfehlung: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Einschulung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Besuch der Vorklasse  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Besuch der Intensivklasse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Vorklassenempfehlung Elterngespräch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7043" y="1729920"/>
            <a:ext cx="66250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Ziel:</a:t>
            </a:r>
          </a:p>
          <a:p>
            <a:pPr>
              <a:lnSpc>
                <a:spcPct val="150000"/>
              </a:lnSpc>
            </a:pPr>
            <a:r>
              <a:rPr lang="de-DE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 die richtige Entscheidung für Ihr Kind zu treffen</a:t>
            </a:r>
            <a:endParaRPr lang="de-DE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de-DE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7043" y="1729920"/>
            <a:ext cx="662508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Elternabende</a:t>
            </a:r>
          </a:p>
          <a:p>
            <a:pPr lvl="1">
              <a:lnSpc>
                <a:spcPct val="150000"/>
              </a:lnSpc>
            </a:pPr>
            <a:endParaRPr lang="de-DE" sz="2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Frühjahr: Viele Infos über die Schule, Betreuungskräfte und Team der </a:t>
            </a:r>
            <a:r>
              <a:rPr lang="de-DE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usikklassen stellen sich vor</a:t>
            </a:r>
          </a:p>
          <a:p>
            <a:endParaRPr lang="de-DE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 vor den </a:t>
            </a:r>
            <a:r>
              <a:rPr lang="de-DE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ommerferien: Hoffentlich schon mit den zukünftigen </a:t>
            </a:r>
            <a:r>
              <a:rPr lang="de-DE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KlassenlehrerInnen</a:t>
            </a:r>
            <a:endParaRPr lang="de-DE" sz="2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Herzliche </a:t>
            </a:r>
            <a:r>
              <a:rPr lang="de-DE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inladung!</a:t>
            </a:r>
          </a:p>
          <a:p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67187" y="3099662"/>
            <a:ext cx="6222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accent1">
                    <a:lumMod val="50000"/>
                  </a:schemeClr>
                </a:solidFill>
              </a:rPr>
              <a:t>Noch Fragen?</a:t>
            </a:r>
            <a:endParaRPr lang="de-DE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5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81946" y="2278252"/>
            <a:ext cx="62225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accent1">
                    <a:lumMod val="50000"/>
                  </a:schemeClr>
                </a:solidFill>
              </a:rPr>
              <a:t>Vielen Dank für Ihre Aufmerksamkeit und noch einen schönen Abend</a:t>
            </a:r>
            <a:endParaRPr lang="de-DE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31057" y="1457864"/>
            <a:ext cx="662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Elternabend Schulanfänger 2024</a:t>
            </a:r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631057" y="2053086"/>
            <a:ext cx="648706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Überblick über das Einschulungsverfahren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Kooperation mit dem Kindergarten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Schulpflicht – Wer wird schulpflichtig?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Die nächsten Schritte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Schulanmeldung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Sprachstandserhebung</a:t>
            </a:r>
            <a:endParaRPr lang="de-DE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erbindlicher Vorlaufkurs </a:t>
            </a:r>
          </a:p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Ausblick</a:t>
            </a:r>
          </a:p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 Fragen?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83742" y="1634493"/>
            <a:ext cx="8001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Überblick über das Einschulungsverfahren –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 für das Kind</a:t>
            </a:r>
            <a:endParaRPr lang="de-DE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84142" y="1975594"/>
            <a:ext cx="9895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2" descr="http://www.webdesign-dominik.de/wp-content/uploads/Spinnennetz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36" y="2033104"/>
            <a:ext cx="4184544" cy="40499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bgerundetes Rechteck 7"/>
          <p:cNvSpPr/>
          <p:nvPr/>
        </p:nvSpPr>
        <p:spPr>
          <a:xfrm>
            <a:off x="4716304" y="3740380"/>
            <a:ext cx="1274735" cy="635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Kind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7377193" y="4854227"/>
            <a:ext cx="1697067" cy="596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Schule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2010914" y="2319822"/>
            <a:ext cx="1638116" cy="534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Eltern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4422032" y="6168822"/>
            <a:ext cx="1863281" cy="555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Gesundheitsamt</a:t>
            </a:r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1350034" y="4299187"/>
            <a:ext cx="1580827" cy="555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  <a:r>
              <a:rPr lang="de-DE" dirty="0" smtClean="0"/>
              <a:t>indergarten</a:t>
            </a:r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6989733" y="2405136"/>
            <a:ext cx="1793538" cy="555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r>
              <a:rPr lang="de-DE" dirty="0" smtClean="0"/>
              <a:t>ußerschulische Institutionen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2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7043" y="1729920"/>
            <a:ext cx="66250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Kooperation mit dem Kindergarten</a:t>
            </a:r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65328" y="2688957"/>
            <a:ext cx="784989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Voraussetzung: 	Einverständniserklärung der Erziehungsberechtigten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Termin Sprachüberprüfung,  Gesundheitsamt, Probeschultag sind unter Umständen nur „Momentaufnahmen“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Der Kindergarten ist vor der Einschulung neben den Eltern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Experte für Ihr Kind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- beobachtet eine Entwicklung über Jahre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 Deshalb ist das Gespräch/ die Kooperation mit dem Kindergarten so wichtig! Wir wollen ein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realistisches und umfassendes Bild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von Ihrem Kind,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Sie gut beraten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und Ihrem Kind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einen guten Start ins Schulleben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ermöglichen </a:t>
            </a:r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0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751214" y="396240"/>
            <a:ext cx="883921" cy="110799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e-DE" sz="6600" dirty="0" smtClean="0">
                <a:sym typeface="Wingdings" panose="05000000000000000000" pitchFamily="2" charset="2"/>
              </a:rPr>
              <a:t></a:t>
            </a:r>
            <a:endParaRPr lang="de-DE" sz="6600" dirty="0"/>
          </a:p>
        </p:txBody>
      </p:sp>
      <p:sp>
        <p:nvSpPr>
          <p:cNvPr id="6" name="Textfeld 5"/>
          <p:cNvSpPr txBox="1"/>
          <p:nvPr/>
        </p:nvSpPr>
        <p:spPr>
          <a:xfrm>
            <a:off x="390698" y="141316"/>
            <a:ext cx="495072" cy="660861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e-DE" sz="1700" b="1" dirty="0" smtClean="0">
                <a:solidFill>
                  <a:schemeClr val="accent1">
                    <a:lumMod val="75000"/>
                  </a:schemeClr>
                </a:solidFill>
              </a:rPr>
              <a:t>EINSCHULUNGSVERFAHREN</a:t>
            </a:r>
            <a:endParaRPr lang="de-DE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214" y="0"/>
            <a:ext cx="10268803" cy="76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83743" y="1697109"/>
            <a:ext cx="66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Schulpflicht</a:t>
            </a:r>
            <a:endParaRPr lang="de-DE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84142" y="2053086"/>
            <a:ext cx="98956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e-DE" dirty="0" smtClean="0"/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Kinder, die bis einschließlich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Juli 2018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geboren sind schulpflichtig </a:t>
            </a:r>
          </a:p>
          <a:p>
            <a:pPr lvl="1"/>
            <a:endParaRPr lang="de-DE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Kinder, die nach dem 1. Juli 2018 geboren sind, können auf Antrag der Eltern früher eingeschult. Die Schulleitung entscheidet über die Aufnahme.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4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7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7043" y="1729920"/>
            <a:ext cx="731049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nächsten Schritte</a:t>
            </a: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Schulanmeldung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findet vom 20.03. bis 23.03.2023 	im Sekretariat der Grundschule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Wolfhagen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statt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Geburtsurkunde, Stammbuch oder Ausweisdokumente und ausgefüllte Anmeldebögen mitbringen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Montag, 20.03.23 		A bis D</a:t>
            </a: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Dienstag, 21.03.23 		E bis K</a:t>
            </a: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Mittwoch, 22.03.23 		L bis R</a:t>
            </a: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Donnerstag, </a:t>
            </a:r>
            <a:r>
              <a:rPr lang="de-DE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23.03.23 	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 bis Z</a:t>
            </a:r>
          </a:p>
          <a:p>
            <a:pPr lvl="1">
              <a:lnSpc>
                <a:spcPct val="150000"/>
              </a:lnSpc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Dieser Termin ist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Kind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7043" y="1729920"/>
            <a:ext cx="662508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nächsten Schritte auf dem Weg zur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</a:p>
          <a:p>
            <a:pPr lvl="1">
              <a:lnSpc>
                <a:spcPct val="150000"/>
              </a:lnSpc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Zweiter Teil der Schulanmeldung:</a:t>
            </a:r>
          </a:p>
          <a:p>
            <a:pPr lvl="1">
              <a:lnSpc>
                <a:spcPct val="150000"/>
              </a:lnSpc>
            </a:pPr>
            <a:r>
              <a:rPr lang="de-DE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Sprachstandserhebung</a:t>
            </a:r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und nach den Osterferien</a:t>
            </a:r>
          </a:p>
          <a:p>
            <a:pPr lvl="1">
              <a:lnSpc>
                <a:spcPct val="150000"/>
              </a:lnSpc>
            </a:pPr>
            <a:endParaRPr lang="de-DE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 für die frühe Anmeldung ist, dass wir vor allem die sprachlichen Voraussetzungen prüfen und über Fördermöglichkeiten beraten</a:t>
            </a:r>
          </a:p>
          <a:p>
            <a:pPr lvl="1">
              <a:lnSpc>
                <a:spcPct val="150000"/>
              </a:lnSpc>
            </a:pPr>
            <a:endParaRPr lang="de-DE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de-DE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5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7043" y="1729920"/>
            <a:ext cx="662508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Sprachstandserhebung</a:t>
            </a:r>
            <a:endParaRPr lang="de-DE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de-DE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83743" y="2672895"/>
            <a:ext cx="784989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Kindergartenkinder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kommen in den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Kindergarten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 es eine vertraute Umgebung ist, Beobachtung, Gespräch,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Sprachtest,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Kooperation mit den Erzieherinnen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Direkt im Anschluss erfolgt die Auswertung  und Beratung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sprachlichen Auffälligkeiten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erhalten Sie einen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Brief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(Deutschkenntnisse oder Logopädie)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lnSpc>
                <a:spcPct val="150000"/>
              </a:lnSpc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Kinder ohne Kita-Besuch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Einladung in die Schule mit anschließender Beratung</a:t>
            </a: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accent1">
                  <a:lumMod val="50000"/>
                </a:schemeClr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6373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682</Words>
  <Application>Microsoft Office PowerPoint</Application>
  <PresentationFormat>Breitbild</PresentationFormat>
  <Paragraphs>171</Paragraphs>
  <Slides>19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32" baseType="lpstr">
      <vt:lpstr>Arabic Typesetting</vt:lpstr>
      <vt:lpstr>Arial</vt:lpstr>
      <vt:lpstr>Arial Narrow</vt:lpstr>
      <vt:lpstr>Calibri</vt:lpstr>
      <vt:lpstr>Calibri Light</vt:lpstr>
      <vt:lpstr>Courier New</vt:lpstr>
      <vt:lpstr>Kristen ITC</vt:lpstr>
      <vt:lpstr>LetterOMatic!</vt:lpstr>
      <vt:lpstr>Times New Roman</vt:lpstr>
      <vt:lpstr>Wingdings</vt:lpstr>
      <vt:lpstr>Wingdings 2</vt:lpstr>
      <vt:lpstr>HDOfficeLightV0</vt:lpstr>
      <vt:lpstr>1_HDOfficeLightV0</vt:lpstr>
      <vt:lpstr>Herzlich Willkommen  zum  Informationsabend  für die Eltern der  Schulanfänger 2024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 zum  Elterninformationsabend  für die Eltern der  Schulanfänger 2016</dc:title>
  <dc:creator>Monika Harms</dc:creator>
  <cp:lastModifiedBy>Verwaltung</cp:lastModifiedBy>
  <cp:revision>66</cp:revision>
  <cp:lastPrinted>2023-03-14T11:38:07Z</cp:lastPrinted>
  <dcterms:created xsi:type="dcterms:W3CDTF">2015-03-08T17:28:32Z</dcterms:created>
  <dcterms:modified xsi:type="dcterms:W3CDTF">2023-03-15T10:18:01Z</dcterms:modified>
</cp:coreProperties>
</file>