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6" r:id="rId2"/>
  </p:sldMasterIdLst>
  <p:sldIdLst>
    <p:sldId id="256" r:id="rId3"/>
    <p:sldId id="257" r:id="rId4"/>
    <p:sldId id="259" r:id="rId5"/>
    <p:sldId id="261" r:id="rId6"/>
    <p:sldId id="266" r:id="rId7"/>
    <p:sldId id="272" r:id="rId8"/>
    <p:sldId id="262" r:id="rId9"/>
    <p:sldId id="274" r:id="rId10"/>
    <p:sldId id="263" r:id="rId11"/>
    <p:sldId id="275" r:id="rId12"/>
    <p:sldId id="264" r:id="rId13"/>
    <p:sldId id="271" r:id="rId14"/>
    <p:sldId id="273" r:id="rId15"/>
    <p:sldId id="268" r:id="rId16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2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36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756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873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275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435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094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58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212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78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819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904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594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279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350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37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179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012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61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7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05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243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589EA-9588-4D48-9723-EF17E139C95B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071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EE589EA-9588-4D48-9723-EF17E139C95B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488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EE589EA-9588-4D48-9723-EF17E139C95B}" type="datetimeFigureOut">
              <a:rPr lang="de-DE" smtClean="0"/>
              <a:t>27.02.2024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A1630-4E5E-449B-B71D-528D509DEED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9270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hyperlink" Target="https://www.google.com/url?sa=i&amp;rct=j&amp;q=&amp;esrc=s&amp;source=images&amp;cd=&amp;cad=rja&amp;uact=8&amp;ved=2ahUKEwiL3O2B8o3hAhUFyqQKHe17BWAQjRx6BAgBEAU&amp;url=https%3A%2F%2Fstock.adobe.com%2Fde%2Fsearch%3Fk%3D%2522noch%2Bfragen%2522&amp;psig=AOvVaw2dBQodeR96KVVaUHMqusJZ&amp;ust=1553074084447425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jpeg"/><Relationship Id="rId4" Type="http://schemas.openxmlformats.org/officeDocument/2006/relationships/hyperlink" Target="https://www.google.com/url?sa=i&amp;rct=j&amp;q=&amp;esrc=s&amp;source=images&amp;cd=&amp;cad=rja&amp;uact=8&amp;ved=2ahUKEwjwioSF-o3hAhXK-qQKHQZuBDgQjRx6BAgBEAU&amp;url=https%3A%2F%2Fwww.immoscout24.ch%2Fde%2Fc%2Fd%2Fimmobilien-magazin%2Fab-wann-ist-der-mietvertrag-gueltig%3Fa%3D2423&amp;psig=AOvVaw1910WyD_jIhHsbytP7z4ef&amp;ust=1553076230187128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8.sv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30383" y="2146884"/>
            <a:ext cx="10291315" cy="502978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Herzlich Willkommen </a:t>
            </a:r>
            <a:br>
              <a:rPr lang="de-DE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zum </a:t>
            </a:r>
            <a:br>
              <a:rPr lang="de-DE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Elterninformationsabend </a:t>
            </a:r>
            <a:br>
              <a:rPr lang="de-DE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für die Eltern der </a:t>
            </a:r>
            <a:br>
              <a:rPr lang="de-DE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Schulanfänger 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br>
              <a:rPr lang="de-DE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Harms (Schulleitung), M. Michl (Kooperation Kita/ Schule),</a:t>
            </a:r>
            <a:br>
              <a:rPr lang="de-DE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Schmidt (</a:t>
            </a:r>
            <a:r>
              <a:rPr lang="de-DE" sz="2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ZusammenSpiel</a:t>
            </a:r>
            <a:r>
              <a:rPr lang="de-DE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Musik), A. </a:t>
            </a:r>
            <a:r>
              <a:rPr lang="de-DE" sz="2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Blömecke</a:t>
            </a:r>
            <a:r>
              <a:rPr lang="de-DE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und T. </a:t>
            </a:r>
            <a:r>
              <a:rPr lang="de-DE" sz="2000" b="1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Heieck</a:t>
            </a:r>
            <a:r>
              <a:rPr lang="de-DE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(Betreuung)</a:t>
            </a:r>
            <a:r>
              <a:rPr lang="de-DE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de-DE" sz="3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32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7192" y="4144216"/>
            <a:ext cx="1380226" cy="1273172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97" y="1834970"/>
            <a:ext cx="1286631" cy="1186837"/>
          </a:xfrm>
          <a:prstGeom prst="rect">
            <a:avLst/>
          </a:prstGeom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etterOMatic!"/>
                <a:ea typeface="Times New Roman" pitchFamily="18" charset="0"/>
                <a:cs typeface="Arabic Typesetting" pitchFamily="66" charset="-78"/>
              </a:rPr>
              <a:t>		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 descr="1"/>
          <p:cNvPicPr>
            <a:picLocks noChangeAspect="1" noChangeArrowheads="1"/>
          </p:cNvPicPr>
          <p:nvPr/>
        </p:nvPicPr>
        <p:blipFill>
          <a:blip r:embed="rId4">
            <a:lum bright="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708" y="398552"/>
            <a:ext cx="876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008007" y="624202"/>
            <a:ext cx="4136069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etterOMatic!"/>
                <a:ea typeface="Times New Roman" pitchFamily="18" charset="0"/>
                <a:cs typeface="Arabic Typesetting" pitchFamily="66" charset="-78"/>
              </a:rPr>
              <a:t>    </a:t>
            </a:r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Grundschule </a:t>
            </a:r>
            <a:r>
              <a:rPr kumimoji="0" lang="de-DE" altLang="de-DE" sz="2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Wolfhagen</a:t>
            </a:r>
            <a:endParaRPr kumimoji="0" lang="de-DE" altLang="de-DE" sz="8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Kristen ITC" pitchFamily="66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8566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7341370"/>
              </p:ext>
            </p:extLst>
          </p:nvPr>
        </p:nvGraphicFramePr>
        <p:xfrm>
          <a:off x="1434489" y="457200"/>
          <a:ext cx="9913368" cy="7005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8" name="Acrobat Document" r:id="rId3" imgW="8019945" imgH="5667262" progId="Acrobat.Document.DC">
                  <p:embed/>
                </p:oleObj>
              </mc:Choice>
              <mc:Fallback>
                <p:oleObj name="Acrobat Document" r:id="rId3" imgW="8019945" imgH="566726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4489" y="457200"/>
                        <a:ext cx="9913368" cy="7005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9341"/>
            <a:ext cx="1483743" cy="136866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		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1"/>
          <p:cNvPicPr>
            <a:picLocks noChangeAspect="1" noChangeArrowheads="1"/>
          </p:cNvPicPr>
          <p:nvPr/>
        </p:nvPicPr>
        <p:blipFill>
          <a:blip r:embed="rId6">
            <a:lum bright="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75" y="457200"/>
            <a:ext cx="876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23139" y="659765"/>
            <a:ext cx="41360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    </a:t>
            </a:r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Grundschule </a:t>
            </a:r>
            <a:r>
              <a:rPr kumimoji="0" lang="de-DE" altLang="de-DE" sz="2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Wolfhagen</a:t>
            </a:r>
            <a:endParaRPr kumimoji="0" lang="de-DE" altLang="de-DE" sz="8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97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9341"/>
            <a:ext cx="1483743" cy="13686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77042" y="1729920"/>
            <a:ext cx="979433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Betreuungsangebot der Grundschule </a:t>
            </a:r>
            <a:r>
              <a:rPr lang="de-DE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Wolfhagen</a:t>
            </a:r>
            <a:endParaRPr lang="de-DE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		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1"/>
          <p:cNvPicPr>
            <a:picLocks noChangeAspect="1" noChangeArrowheads="1"/>
          </p:cNvPicPr>
          <p:nvPr/>
        </p:nvPicPr>
        <p:blipFill>
          <a:blip r:embed="rId3">
            <a:lum bright="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75" y="457200"/>
            <a:ext cx="876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23139" y="659765"/>
            <a:ext cx="41360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    </a:t>
            </a:r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Grundschule </a:t>
            </a:r>
            <a:r>
              <a:rPr kumimoji="0" lang="de-DE" altLang="de-DE" sz="2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Wolfhagen</a:t>
            </a:r>
            <a:endParaRPr kumimoji="0" lang="de-DE" altLang="de-DE" sz="8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77042" y="2490258"/>
            <a:ext cx="971538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Betreuung </a:t>
            </a: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über den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Landkreis: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 11.30 -13.30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Uhr </a:t>
            </a:r>
            <a:endParaRPr lang="de-DE" dirty="0" smtClean="0">
              <a:solidFill>
                <a:schemeClr val="accent1">
                  <a:lumMod val="50000"/>
                </a:schemeClr>
              </a:solidFill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danach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erweiterte Betreuung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: 13.30 - 16.00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Uhr, Träger in Klärung, Kosten in Klärung</a:t>
            </a:r>
            <a:endParaRPr lang="de-DE" dirty="0">
              <a:solidFill>
                <a:schemeClr val="accent1">
                  <a:lumMod val="50000"/>
                </a:schemeClr>
              </a:solidFill>
              <a:sym typeface="Wingdings"/>
            </a:endParaRPr>
          </a:p>
          <a:p>
            <a:pPr>
              <a:lnSpc>
                <a:spcPct val="150000"/>
              </a:lnSpc>
            </a:pPr>
            <a:endParaRPr lang="de-DE" dirty="0" smtClean="0">
              <a:solidFill>
                <a:schemeClr val="accent1">
                  <a:lumMod val="50000"/>
                </a:schemeClr>
              </a:solidFill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Anmeldungen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erhalten Sie auf der Homepage der Grundschule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Wolfhagen (Landkreisbetreuung)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oder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direkt in der Betreuung (Frau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Blömecke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 oder Hr.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Heieck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 , Mo – Fr 11.30 Uhr – 14.00 Uhr, 05692-9946881)</a:t>
            </a:r>
            <a:endParaRPr lang="de-DE" dirty="0">
              <a:solidFill>
                <a:schemeClr val="accent1">
                  <a:lumMod val="50000"/>
                </a:schemeClr>
              </a:solidFill>
              <a:sym typeface="Wingdings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de-DE" dirty="0">
              <a:solidFill>
                <a:schemeClr val="accent1">
                  <a:lumMod val="50000"/>
                </a:schemeClr>
              </a:solidFill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D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ie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Anmeldungen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sollen/ können direkt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sym typeface="Wingdings"/>
              </a:rPr>
              <a:t>in der Betreuung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sym typeface="Wingdings"/>
              </a:rPr>
              <a:t>abgegeben (ab 11.30 Uhr) werden. </a:t>
            </a:r>
            <a:endParaRPr lang="de-DE" dirty="0">
              <a:solidFill>
                <a:schemeClr val="accent1">
                  <a:lumMod val="50000"/>
                </a:schemeClr>
              </a:solidFill>
              <a:sym typeface="Wingdings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de-DE" dirty="0">
              <a:solidFill>
                <a:schemeClr val="accent1">
                  <a:lumMod val="50000"/>
                </a:schemeClr>
              </a:solidFill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00628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9341"/>
            <a:ext cx="1483743" cy="13686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77042" y="1729920"/>
            <a:ext cx="1044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endParaRPr lang="de-DE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		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1"/>
          <p:cNvPicPr>
            <a:picLocks noChangeAspect="1" noChangeArrowheads="1"/>
          </p:cNvPicPr>
          <p:nvPr/>
        </p:nvPicPr>
        <p:blipFill>
          <a:blip r:embed="rId3">
            <a:lum bright="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75" y="457200"/>
            <a:ext cx="876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23139" y="659765"/>
            <a:ext cx="41360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    </a:t>
            </a:r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Grundschule </a:t>
            </a:r>
            <a:r>
              <a:rPr kumimoji="0" lang="de-DE" altLang="de-DE" sz="2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Wolfhagen</a:t>
            </a:r>
            <a:endParaRPr kumimoji="0" lang="de-DE" altLang="de-DE" sz="8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Bildergebnis für noch Frage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7801" y="2105554"/>
            <a:ext cx="6265332" cy="4176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1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9341"/>
            <a:ext cx="1483743" cy="13686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995212" y="1723198"/>
            <a:ext cx="1044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Haben Sie sich auf der Anwesenheitsliste eingetragen?</a:t>
            </a:r>
            <a:endParaRPr lang="de-DE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		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1"/>
          <p:cNvPicPr>
            <a:picLocks noChangeAspect="1" noChangeArrowheads="1"/>
          </p:cNvPicPr>
          <p:nvPr/>
        </p:nvPicPr>
        <p:blipFill>
          <a:blip r:embed="rId3">
            <a:lum bright="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75" y="457200"/>
            <a:ext cx="876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23139" y="659765"/>
            <a:ext cx="41360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    </a:t>
            </a:r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Grundschule </a:t>
            </a:r>
            <a:r>
              <a:rPr kumimoji="0" lang="de-DE" altLang="de-DE" sz="2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Wolfhagen</a:t>
            </a:r>
            <a:endParaRPr kumimoji="0" lang="de-DE" altLang="de-DE" sz="8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Ähnliches Fot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009" y="2939065"/>
            <a:ext cx="4705350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527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9341"/>
            <a:ext cx="1483743" cy="136866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		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1"/>
          <p:cNvPicPr>
            <a:picLocks noChangeAspect="1" noChangeArrowheads="1"/>
          </p:cNvPicPr>
          <p:nvPr/>
        </p:nvPicPr>
        <p:blipFill>
          <a:blip r:embed="rId3">
            <a:lum bright="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75" y="457200"/>
            <a:ext cx="876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23139" y="659765"/>
            <a:ext cx="41360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    </a:t>
            </a:r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Grundschule </a:t>
            </a:r>
            <a:r>
              <a:rPr kumimoji="0" lang="de-DE" altLang="de-DE" sz="2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Wolfhagen</a:t>
            </a:r>
            <a:endParaRPr kumimoji="0" lang="de-DE" altLang="de-DE" sz="8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781946" y="2278252"/>
            <a:ext cx="622256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5400" b="1" dirty="0">
                <a:solidFill>
                  <a:schemeClr val="accent1">
                    <a:lumMod val="50000"/>
                  </a:schemeClr>
                </a:solidFill>
              </a:rPr>
              <a:t>Vielen Dank für Ihre Aufmerksamkeit und noch einen schönen Abend</a:t>
            </a:r>
          </a:p>
        </p:txBody>
      </p:sp>
    </p:spTree>
    <p:extLst>
      <p:ext uri="{BB962C8B-B14F-4D97-AF65-F5344CB8AC3E}">
        <p14:creationId xmlns:p14="http://schemas.microsoft.com/office/powerpoint/2010/main" val="272026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9341"/>
            <a:ext cx="1483743" cy="13686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504245" y="1589004"/>
            <a:ext cx="662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Elternabend für Schulanfänger </a:t>
            </a:r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  <a:endParaRPr lang="de-DE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483744" y="2053086"/>
            <a:ext cx="10708256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Begrüßung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Übersicht über das Einschulungsverfahren </a:t>
            </a:r>
            <a:endParaRPr lang="de-DE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Probeschultage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Beratungsverfahren für Kinder, die frühzeitig eingeschult werden bzw.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evt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eine Vorklasse </a:t>
            </a: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besuchen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Freundschaftsabfrage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 kommt bald in die Schule – was können wir Eltern dafür tun?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ZusammenSpiel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Musik – Musikklasse 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Betreuungsangebot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der Grundschule </a:t>
            </a:r>
            <a:r>
              <a:rPr lang="de-DE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Wolfhagen</a:t>
            </a:r>
            <a:endParaRPr lang="de-DE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de-DE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Noch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Fragen?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de-DE" dirty="0"/>
          </a:p>
          <a:p>
            <a:pPr marL="742950" lvl="1" indent="-285750">
              <a:buFont typeface="Wingdings" panose="05000000000000000000" pitchFamily="2" charset="2"/>
              <a:buChar char="v"/>
            </a:pPr>
            <a:endParaRPr lang="de-DE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		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1"/>
          <p:cNvPicPr>
            <a:picLocks noChangeAspect="1" noChangeArrowheads="1"/>
          </p:cNvPicPr>
          <p:nvPr/>
        </p:nvPicPr>
        <p:blipFill>
          <a:blip r:embed="rId3">
            <a:lum bright="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75" y="457200"/>
            <a:ext cx="876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23139" y="659765"/>
            <a:ext cx="41360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    </a:t>
            </a:r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Grundschule </a:t>
            </a:r>
            <a:r>
              <a:rPr kumimoji="0" lang="de-DE" altLang="de-DE" sz="2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Wolfhagen</a:t>
            </a:r>
            <a:endParaRPr kumimoji="0" lang="de-DE" altLang="de-DE" sz="8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1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9341"/>
            <a:ext cx="1483743" cy="13686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83743" y="1378325"/>
            <a:ext cx="66250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984142" y="2053086"/>
            <a:ext cx="9895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		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37496" y="871997"/>
            <a:ext cx="461665" cy="420254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Übersicht Einschulungsverfahren</a:t>
            </a: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71971"/>
              </p:ext>
            </p:extLst>
          </p:nvPr>
        </p:nvGraphicFramePr>
        <p:xfrm>
          <a:off x="2324100" y="120508"/>
          <a:ext cx="8648700" cy="66830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Acrobat Document" r:id="rId4" imgW="7543607" imgH="5829107" progId="Acrobat.Document.DC">
                  <p:embed/>
                </p:oleObj>
              </mc:Choice>
              <mc:Fallback>
                <p:oleObj name="Acrobat Document" r:id="rId4" imgW="7543607" imgH="5829107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24100" y="120508"/>
                        <a:ext cx="8648700" cy="66830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Grafik 11" descr="Fahne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979547" y="3650922"/>
            <a:ext cx="558801" cy="558801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98934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9341"/>
            <a:ext cx="1483743" cy="13686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83743" y="1400175"/>
            <a:ext cx="1014890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Probeschultage – der 3. Baustein zur Feststellung der Schulfähigkeit </a:t>
            </a:r>
          </a:p>
          <a:p>
            <a:r>
              <a:rPr lang="de-DE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Baustein 2: Schuleingangsuntersuchung beim Gesundheitsamt, </a:t>
            </a:r>
          </a:p>
          <a:p>
            <a:r>
              <a:rPr lang="de-DE" b="1" dirty="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Baustein 1: Rückmeldungen aus den Kitas, ggf. Ergotherapie, Logopädie, Frühförderung usw. </a:t>
            </a:r>
            <a:endParaRPr lang="de-DE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Breites Spektrum - Vorwissen zum Spracherwerb, Vorwissen zum Schriftspracherwerb und zur Mathematik, Selbstvertrauen, soziale Kompetenzen, motorische Fähigkeiten </a:t>
            </a:r>
          </a:p>
          <a:p>
            <a:endParaRPr lang="de-DE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Ablauf: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Einladung 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über Kindergarten – haben Sie bereits erhalten</a:t>
            </a:r>
            <a:endParaRPr lang="de-DE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Tage, zu denen immer ca. 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 eingeladen werden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3 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Lehrkräfte und SL führen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 Probeschultag durch und beobachten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Beginn 8.30 Uhr - 1. Schulstunde, dann Frühstück, </a:t>
            </a:r>
            <a:r>
              <a:rPr lang="de-DE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Hofpause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2. Schulstunde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Ende 10.25 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Bitte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geben Sie Ihrem Kind ein Mäppchen mit Buntstiften, eine Schere, ein 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kleines Frühstück 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ein </a:t>
            </a:r>
            <a:r>
              <a:rPr lang="de-DE" b="1" u="sng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aktuelles Passfoto</a:t>
            </a:r>
            <a:r>
              <a:rPr lang="de-DE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mit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DE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		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1"/>
          <p:cNvPicPr>
            <a:picLocks noChangeAspect="1" noChangeArrowheads="1"/>
          </p:cNvPicPr>
          <p:nvPr/>
        </p:nvPicPr>
        <p:blipFill>
          <a:blip r:embed="rId3">
            <a:lum bright="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75" y="457200"/>
            <a:ext cx="876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23139" y="659765"/>
            <a:ext cx="41360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    </a:t>
            </a:r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Grundschule </a:t>
            </a:r>
            <a:r>
              <a:rPr kumimoji="0" lang="de-DE" altLang="de-DE" sz="2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Wolfhagen</a:t>
            </a:r>
            <a:endParaRPr kumimoji="0" lang="de-DE" altLang="de-DE" sz="8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611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9341"/>
            <a:ext cx="1483743" cy="13686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00311" y="1436514"/>
            <a:ext cx="11178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Elternberatung – Frühzeitige Einschulung, Besuch der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Vorklasse –</a:t>
            </a:r>
          </a:p>
          <a:p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Termine vom 15 April – 03. Mai 2024 bei Bedarf mit individueller Einladung</a:t>
            </a:r>
            <a:endParaRPr lang="de-DE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41871" y="2021012"/>
            <a:ext cx="98956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endParaRPr lang="de-DE" dirty="0"/>
          </a:p>
          <a:p>
            <a:pPr lvl="1" algn="ctr"/>
            <a:endParaRPr lang="de-DE" dirty="0"/>
          </a:p>
          <a:p>
            <a:pPr lvl="1" algn="ctr"/>
            <a:endParaRPr lang="de-DE" dirty="0"/>
          </a:p>
          <a:p>
            <a:pPr lvl="1" algn="ctr"/>
            <a:endParaRPr lang="de-DE" dirty="0"/>
          </a:p>
          <a:p>
            <a:pPr lvl="1" algn="ctr"/>
            <a:endParaRPr lang="de-DE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		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1"/>
          <p:cNvPicPr>
            <a:picLocks noChangeAspect="1" noChangeArrowheads="1"/>
          </p:cNvPicPr>
          <p:nvPr/>
        </p:nvPicPr>
        <p:blipFill>
          <a:blip r:embed="rId3">
            <a:lum bright="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75" y="457200"/>
            <a:ext cx="876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23139" y="659765"/>
            <a:ext cx="41360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    </a:t>
            </a:r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Grundschule </a:t>
            </a:r>
            <a:r>
              <a:rPr kumimoji="0" lang="de-DE" altLang="de-DE" sz="2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Wolfhagen</a:t>
            </a:r>
            <a:endParaRPr kumimoji="0" lang="de-DE" altLang="de-DE" sz="8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Bild 2" descr="http://www.webdesign-dominik.de/wp-content/uploads/Spinnennetz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217" y="2353733"/>
            <a:ext cx="3756449" cy="371754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Abgerundetes Rechteck 7"/>
          <p:cNvSpPr/>
          <p:nvPr/>
        </p:nvSpPr>
        <p:spPr>
          <a:xfrm>
            <a:off x="4892507" y="3733799"/>
            <a:ext cx="1390814" cy="7315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Gemeinsam für das Kind</a:t>
            </a:r>
            <a:endParaRPr lang="de-DE" dirty="0"/>
          </a:p>
        </p:txBody>
      </p:sp>
      <p:sp>
        <p:nvSpPr>
          <p:cNvPr id="10" name="Abgerundetes Rechteck 9"/>
          <p:cNvSpPr/>
          <p:nvPr/>
        </p:nvSpPr>
        <p:spPr>
          <a:xfrm>
            <a:off x="8244970" y="5116590"/>
            <a:ext cx="1697067" cy="596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Schule</a:t>
            </a:r>
          </a:p>
        </p:txBody>
      </p:sp>
      <p:sp>
        <p:nvSpPr>
          <p:cNvPr id="11" name="Abgerundetes Rechteck 10"/>
          <p:cNvSpPr/>
          <p:nvPr/>
        </p:nvSpPr>
        <p:spPr>
          <a:xfrm>
            <a:off x="1810499" y="2695750"/>
            <a:ext cx="1638116" cy="53469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Eltern</a:t>
            </a:r>
          </a:p>
        </p:txBody>
      </p:sp>
      <p:sp>
        <p:nvSpPr>
          <p:cNvPr id="12" name="Abgerundetes Rechteck 11"/>
          <p:cNvSpPr/>
          <p:nvPr/>
        </p:nvSpPr>
        <p:spPr>
          <a:xfrm>
            <a:off x="4656274" y="6104756"/>
            <a:ext cx="1863281" cy="555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Gesundheitsamt</a:t>
            </a:r>
          </a:p>
        </p:txBody>
      </p:sp>
      <p:sp>
        <p:nvSpPr>
          <p:cNvPr id="15" name="Abgerundetes Rechteck 14"/>
          <p:cNvSpPr/>
          <p:nvPr/>
        </p:nvSpPr>
        <p:spPr>
          <a:xfrm>
            <a:off x="1395141" y="4815083"/>
            <a:ext cx="1580827" cy="555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Kindergarten</a:t>
            </a:r>
          </a:p>
        </p:txBody>
      </p:sp>
      <p:sp>
        <p:nvSpPr>
          <p:cNvPr id="16" name="Abgerundetes Rechteck 15"/>
          <p:cNvSpPr/>
          <p:nvPr/>
        </p:nvSpPr>
        <p:spPr>
          <a:xfrm>
            <a:off x="8048194" y="2418230"/>
            <a:ext cx="1793538" cy="555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außerschulische Institutionen</a:t>
            </a:r>
          </a:p>
        </p:txBody>
      </p:sp>
    </p:spTree>
    <p:extLst>
      <p:ext uri="{BB962C8B-B14F-4D97-AF65-F5344CB8AC3E}">
        <p14:creationId xmlns:p14="http://schemas.microsoft.com/office/powerpoint/2010/main" val="15728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9341"/>
            <a:ext cx="1483743" cy="136866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27521" y="1121602"/>
            <a:ext cx="3279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endParaRPr lang="de-DE" dirty="0"/>
          </a:p>
          <a:p>
            <a:pPr marL="0" lvl="1"/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 Freundschaftsabfrage</a:t>
            </a:r>
          </a:p>
          <a:p>
            <a:pPr marL="0" lvl="1"/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Wird Ende April verschickt</a:t>
            </a:r>
            <a:endParaRPr lang="de-DE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		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1"/>
          <p:cNvPicPr>
            <a:picLocks noChangeAspect="1" noChangeArrowheads="1"/>
          </p:cNvPicPr>
          <p:nvPr/>
        </p:nvPicPr>
        <p:blipFill>
          <a:blip r:embed="rId4">
            <a:lum bright="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21" y="92188"/>
            <a:ext cx="876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03821" y="164177"/>
            <a:ext cx="292419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    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Grundschule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Wolfhagen</a:t>
            </a:r>
            <a:endParaRPr kumimoji="0" lang="de-DE" altLang="de-DE" sz="5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Gerade Verbindung mit Pfeil 17"/>
          <p:cNvCxnSpPr/>
          <p:nvPr/>
        </p:nvCxnSpPr>
        <p:spPr>
          <a:xfrm flipH="1">
            <a:off x="7289800" y="4089021"/>
            <a:ext cx="2006599" cy="254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feld 18"/>
          <p:cNvSpPr txBox="1"/>
          <p:nvPr/>
        </p:nvSpPr>
        <p:spPr>
          <a:xfrm>
            <a:off x="9389534" y="3717624"/>
            <a:ext cx="254846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Hier können/ sollen auch</a:t>
            </a:r>
          </a:p>
          <a:p>
            <a:r>
              <a:rPr lang="de-DE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 eingetragen werden, mit denen Ihr Kind </a:t>
            </a:r>
            <a:r>
              <a:rPr lang="de-DE" b="1" u="sng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gar keinen Fall </a:t>
            </a:r>
            <a:r>
              <a:rPr lang="de-DE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eine Klasse soll.</a:t>
            </a:r>
            <a:endParaRPr lang="de-DE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Gerade Verbindung mit Pfeil 20"/>
          <p:cNvCxnSpPr/>
          <p:nvPr/>
        </p:nvCxnSpPr>
        <p:spPr>
          <a:xfrm flipH="1">
            <a:off x="8559799" y="2841086"/>
            <a:ext cx="1473199" cy="4868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feld 21"/>
          <p:cNvSpPr txBox="1"/>
          <p:nvPr/>
        </p:nvSpPr>
        <p:spPr>
          <a:xfrm>
            <a:off x="9685867" y="1707971"/>
            <a:ext cx="2252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5">
                    <a:lumMod val="50000"/>
                  </a:schemeClr>
                </a:solidFill>
              </a:rPr>
              <a:t>Wir versuchen mind. 1 Wunsch zu erfüllen, </a:t>
            </a:r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</a:rPr>
              <a:t>garantieren können wir aber nichts!</a:t>
            </a:r>
            <a:endParaRPr lang="de-DE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3633028"/>
              </p:ext>
            </p:extLst>
          </p:nvPr>
        </p:nvGraphicFramePr>
        <p:xfrm>
          <a:off x="4343399" y="164178"/>
          <a:ext cx="4218874" cy="65212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5" name="Dokument" r:id="rId5" imgW="5746651" imgH="8881663" progId="Word.Document.12">
                  <p:embed/>
                </p:oleObj>
              </mc:Choice>
              <mc:Fallback>
                <p:oleObj name="Dokument" r:id="rId5" imgW="5746651" imgH="88816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43399" y="164178"/>
                        <a:ext cx="4218874" cy="65212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086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9341"/>
            <a:ext cx="1483743" cy="13686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77042" y="1729920"/>
            <a:ext cx="923450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 Kind kommt bald in die Schule – was können wir Eltern dafür tun?</a:t>
            </a:r>
          </a:p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</a:p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Frau </a:t>
            </a:r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Michl</a:t>
            </a:r>
            <a:endParaRPr lang="de-DE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		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1"/>
          <p:cNvPicPr>
            <a:picLocks noChangeAspect="1" noChangeArrowheads="1"/>
          </p:cNvPicPr>
          <p:nvPr/>
        </p:nvPicPr>
        <p:blipFill>
          <a:blip r:embed="rId3">
            <a:lum bright="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75" y="457200"/>
            <a:ext cx="876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23139" y="659765"/>
            <a:ext cx="41360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    </a:t>
            </a:r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Grundschule </a:t>
            </a:r>
            <a:r>
              <a:rPr kumimoji="0" lang="de-DE" altLang="de-DE" sz="2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Wolfhagen</a:t>
            </a:r>
            <a:endParaRPr kumimoji="0" lang="de-DE" altLang="de-DE" sz="8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379306" y="3442996"/>
            <a:ext cx="89667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In folgenden Bereichen, können Sie ihr Kind unterstützen:</a:t>
            </a:r>
          </a:p>
          <a:p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Organisation und Selbständigkeit</a:t>
            </a:r>
          </a:p>
          <a:p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Motorik und Wahrnehmung</a:t>
            </a:r>
          </a:p>
          <a:p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Konzentration und Sprache</a:t>
            </a:r>
          </a:p>
          <a:p>
            <a:endParaRPr lang="de-DE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Sozialverhalten und emotionale Stärke</a:t>
            </a:r>
          </a:p>
        </p:txBody>
      </p:sp>
    </p:spTree>
    <p:extLst>
      <p:ext uri="{BB962C8B-B14F-4D97-AF65-F5344CB8AC3E}">
        <p14:creationId xmlns:p14="http://schemas.microsoft.com/office/powerpoint/2010/main" val="2614151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6710544"/>
              </p:ext>
            </p:extLst>
          </p:nvPr>
        </p:nvGraphicFramePr>
        <p:xfrm>
          <a:off x="2291301" y="1508661"/>
          <a:ext cx="7875175" cy="5564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Acrobat Document" r:id="rId3" imgW="8019945" imgH="5667262" progId="Acrobat.Document.DC">
                  <p:embed/>
                </p:oleObj>
              </mc:Choice>
              <mc:Fallback>
                <p:oleObj name="Acrobat Document" r:id="rId3" imgW="8019945" imgH="566726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1301" y="1508661"/>
                        <a:ext cx="7875175" cy="55649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9341"/>
            <a:ext cx="1483743" cy="13686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563307" y="1306096"/>
            <a:ext cx="923450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 Kind kommt bald in die Schule – was können wir Eltern dafür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tun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		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1"/>
          <p:cNvPicPr>
            <a:picLocks noChangeAspect="1" noChangeArrowheads="1"/>
          </p:cNvPicPr>
          <p:nvPr/>
        </p:nvPicPr>
        <p:blipFill>
          <a:blip r:embed="rId6">
            <a:lum bright="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75" y="457200"/>
            <a:ext cx="876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23139" y="659765"/>
            <a:ext cx="41360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    </a:t>
            </a:r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Grundschule </a:t>
            </a:r>
            <a:r>
              <a:rPr kumimoji="0" lang="de-DE" altLang="de-DE" sz="2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Wolfhagen</a:t>
            </a:r>
            <a:endParaRPr kumimoji="0" lang="de-DE" altLang="de-DE" sz="8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81346" y="3829495"/>
            <a:ext cx="2009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chemeClr val="tx2"/>
                </a:solidFill>
              </a:rPr>
              <a:t>Das Infoblatt können Sie sich gerne mitnehmen. </a:t>
            </a:r>
            <a:endParaRPr lang="de-DE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1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1185566"/>
              </p:ext>
            </p:extLst>
          </p:nvPr>
        </p:nvGraphicFramePr>
        <p:xfrm>
          <a:off x="1483742" y="1190626"/>
          <a:ext cx="9021061" cy="63747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name="Acrobat Document" r:id="rId3" imgW="8019945" imgH="5667262" progId="Acrobat.Document.DC">
                  <p:embed/>
                </p:oleObj>
              </mc:Choice>
              <mc:Fallback>
                <p:oleObj name="Acrobat Document" r:id="rId3" imgW="8019945" imgH="5667262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83742" y="1190626"/>
                        <a:ext cx="9021061" cy="63747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Grafik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9341"/>
            <a:ext cx="1483743" cy="1368660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1483743" y="1312485"/>
            <a:ext cx="9477096" cy="456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</a:t>
            </a:r>
            <a:r>
              <a:rPr lang="de-DE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ZusammenSpiel</a:t>
            </a:r>
            <a:r>
              <a:rPr lang="de-DE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Musik </a:t>
            </a:r>
            <a:r>
              <a:rPr lang="de-DE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Musikklasse, </a:t>
            </a:r>
            <a:r>
              <a:rPr lang="de-DE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 Schmidt und </a:t>
            </a:r>
            <a:r>
              <a:rPr lang="de-DE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Frau Klages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		</a:t>
            </a: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3" name="Picture 1" descr="1"/>
          <p:cNvPicPr>
            <a:picLocks noChangeAspect="1" noChangeArrowheads="1"/>
          </p:cNvPicPr>
          <p:nvPr/>
        </p:nvPicPr>
        <p:blipFill>
          <a:blip r:embed="rId6">
            <a:lum bright="24000" contrast="1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175" y="457200"/>
            <a:ext cx="876300" cy="94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323139" y="659765"/>
            <a:ext cx="41360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609600" algn="l"/>
                <a:tab pos="2879725" algn="ct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LetterOMatic!" charset="0"/>
                <a:ea typeface="Times New Roman" pitchFamily="18" charset="0"/>
                <a:cs typeface="Arabic Typesetting" pitchFamily="66" charset="-78"/>
              </a:rPr>
              <a:t>    </a:t>
            </a:r>
            <a:r>
              <a:rPr kumimoji="0" lang="de-DE" altLang="de-DE" sz="2400" b="0" i="0" u="none" strike="noStrike" cap="none" normalizeH="0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Grundschule </a:t>
            </a:r>
            <a:r>
              <a:rPr kumimoji="0" lang="de-DE" altLang="de-DE" sz="2400" b="0" i="0" u="none" strike="noStrike" cap="none" normalizeH="0" baseline="0" dirty="0" err="1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Kristen ITC" pitchFamily="66" charset="0"/>
                <a:ea typeface="Times New Roman" pitchFamily="18" charset="0"/>
                <a:cs typeface="Arabic Typesetting" pitchFamily="66" charset="-78"/>
              </a:rPr>
              <a:t>Wolfhagen</a:t>
            </a:r>
            <a:endParaRPr kumimoji="0" lang="de-DE" altLang="de-DE" sz="800" b="0" i="0" u="none" strike="noStrike" cap="none" normalizeH="0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" algn="l"/>
                <a:tab pos="2879725" algn="ctr"/>
              </a:tabLst>
            </a:pPr>
            <a:r>
              <a:rPr kumimoji="0" lang="de-DE" altLang="de-DE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                            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81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608</Words>
  <Application>Microsoft Office PowerPoint</Application>
  <PresentationFormat>Breitbild</PresentationFormat>
  <Paragraphs>116</Paragraphs>
  <Slides>14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2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8" baseType="lpstr">
      <vt:lpstr>Arabic Typesetting</vt:lpstr>
      <vt:lpstr>Arial</vt:lpstr>
      <vt:lpstr>Arial Narrow</vt:lpstr>
      <vt:lpstr>Calibri</vt:lpstr>
      <vt:lpstr>Calibri Light</vt:lpstr>
      <vt:lpstr>Kristen ITC</vt:lpstr>
      <vt:lpstr>LetterOMatic!</vt:lpstr>
      <vt:lpstr>Times New Roman</vt:lpstr>
      <vt:lpstr>Wingdings</vt:lpstr>
      <vt:lpstr>Wingdings 2</vt:lpstr>
      <vt:lpstr>HDOfficeLightV0</vt:lpstr>
      <vt:lpstr>1_HDOfficeLightV0</vt:lpstr>
      <vt:lpstr>Acrobat Document</vt:lpstr>
      <vt:lpstr>Dokument</vt:lpstr>
      <vt:lpstr>Herzlich Willkommen  zum  2. Elterninformationsabend  für die Eltern der  Schulanfänger 2024  M. Harms (Schulleitung), M. Michl (Kooperation Kita/ Schule), L. Schmidt (ZusammenSpiel Musik), A. Blömecke und T. Heieck (Betreuung)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  zum  Elterninformationsabend  für die Eltern der  Schulanfänger 2016</dc:title>
  <dc:creator>Monika Harms</dc:creator>
  <cp:lastModifiedBy>Verwaltung</cp:lastModifiedBy>
  <cp:revision>73</cp:revision>
  <cp:lastPrinted>2024-02-27T07:41:52Z</cp:lastPrinted>
  <dcterms:created xsi:type="dcterms:W3CDTF">2015-03-08T17:28:32Z</dcterms:created>
  <dcterms:modified xsi:type="dcterms:W3CDTF">2024-02-27T12:26:10Z</dcterms:modified>
</cp:coreProperties>
</file>